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274" r:id="rId3"/>
    <p:sldId id="276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34" r:id="rId14"/>
    <p:sldId id="435" r:id="rId15"/>
    <p:sldId id="395" r:id="rId16"/>
    <p:sldId id="394" r:id="rId17"/>
    <p:sldId id="397" r:id="rId18"/>
    <p:sldId id="396" r:id="rId19"/>
    <p:sldId id="433" r:id="rId20"/>
    <p:sldId id="398" r:id="rId21"/>
    <p:sldId id="399" r:id="rId22"/>
    <p:sldId id="403" r:id="rId23"/>
    <p:sldId id="400" r:id="rId24"/>
    <p:sldId id="411" r:id="rId25"/>
    <p:sldId id="401" r:id="rId26"/>
    <p:sldId id="426" r:id="rId27"/>
    <p:sldId id="407" r:id="rId28"/>
    <p:sldId id="428" r:id="rId29"/>
    <p:sldId id="429" r:id="rId30"/>
    <p:sldId id="430" r:id="rId31"/>
    <p:sldId id="408" r:id="rId32"/>
    <p:sldId id="415" r:id="rId33"/>
    <p:sldId id="410" r:id="rId34"/>
    <p:sldId id="427" r:id="rId35"/>
    <p:sldId id="349" r:id="rId36"/>
    <p:sldId id="445" r:id="rId37"/>
    <p:sldId id="413" r:id="rId38"/>
    <p:sldId id="414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533" autoAdjust="0"/>
  </p:normalViewPr>
  <p:slideViewPr>
    <p:cSldViewPr>
      <p:cViewPr varScale="1">
        <p:scale>
          <a:sx n="88" d="100"/>
          <a:sy n="88" d="100"/>
        </p:scale>
        <p:origin x="66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9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623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4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2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472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20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ilejava.net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3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telenor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Програмиране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75761" y="2133600"/>
            <a:ext cx="11804822" cy="28471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sz="3800" dirty="0"/>
              <a:t>Програмите се пишат на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Например </a:t>
            </a:r>
            <a:r>
              <a:rPr lang="en-US" sz="3800" dirty="0"/>
              <a:t>C#, Java, JavaScript</a:t>
            </a:r>
            <a:r>
              <a:rPr lang="bg-BG" sz="3800" dirty="0"/>
              <a:t>,</a:t>
            </a:r>
            <a:r>
              <a:rPr lang="en-US" sz="3800" dirty="0"/>
              <a:t> Python, PHP</a:t>
            </a:r>
            <a:r>
              <a:rPr lang="bg-BG" sz="3800" dirty="0"/>
              <a:t>, </a:t>
            </a:r>
            <a:r>
              <a:rPr lang="en-US" sz="3800" dirty="0"/>
              <a:t>C</a:t>
            </a:r>
            <a:r>
              <a:rPr lang="bg-BG" sz="3800" dirty="0"/>
              <a:t>, </a:t>
            </a:r>
            <a:r>
              <a:rPr lang="en-US" sz="3800" dirty="0"/>
              <a:t>C++, </a:t>
            </a:r>
            <a:r>
              <a:rPr lang="bg-BG" sz="3800" dirty="0"/>
              <a:t>…</a:t>
            </a:r>
          </a:p>
          <a:p>
            <a:pPr lvl="1">
              <a:lnSpc>
                <a:spcPct val="100000"/>
              </a:lnSpc>
            </a:pPr>
            <a:r>
              <a:rPr lang="bg-BG" sz="3800" dirty="0"/>
              <a:t>Използва се </a:t>
            </a:r>
            <a:r>
              <a:rPr lang="bg-BG" sz="3800" dirty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sz="3800" dirty="0"/>
              <a:t>(например </a:t>
            </a:r>
            <a:r>
              <a:rPr lang="en-US" sz="3800" dirty="0"/>
              <a:t>IntelliJ IDEA)</a:t>
            </a:r>
            <a:endParaRPr lang="bg-BG" sz="3800" dirty="0"/>
          </a:p>
          <a:p>
            <a:pPr lvl="1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85025" y="2667000"/>
            <a:ext cx="8828987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Демонстрация на живо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40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3" y="1981200"/>
            <a:ext cx="7772400" cy="27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Visual Studio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Windows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MonoDevelop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Linux / Max OS X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Intell</a:t>
            </a:r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dirty="0" smtClean="0">
                <a:sym typeface="Wingdings" panose="05000000000000000000" pitchFamily="2" charset="2"/>
              </a:rPr>
              <a:t>J IDEA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PHP 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Инсталирайте си </a:t>
            </a:r>
            <a:r>
              <a:rPr lang="en-US" dirty="0"/>
              <a:t>Microsoft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Visual Studio Community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2017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hlinkClick r:id="rId2"/>
              </a:rPr>
              <a:t>https://visualstudio.com/products/visual-studio-community-vs</a:t>
            </a:r>
            <a:endParaRPr lang="bg-BG" dirty="0"/>
          </a:p>
          <a:p>
            <a:pPr lvl="1"/>
            <a:r>
              <a:rPr lang="bg-BG" dirty="0"/>
              <a:t>Може и по-стара версия на </a:t>
            </a:r>
            <a:r>
              <a:rPr lang="en-US" dirty="0"/>
              <a:t>Visual Studio</a:t>
            </a:r>
            <a:r>
              <a:rPr lang="bg-BG" dirty="0"/>
              <a:t>, но не се </a:t>
            </a:r>
            <a:r>
              <a:rPr lang="bg-BG" dirty="0" smtClean="0"/>
              <a:t>препоръчва</a:t>
            </a:r>
            <a:endParaRPr lang="en-US" dirty="0" smtClean="0"/>
          </a:p>
          <a:p>
            <a:r>
              <a:rPr lang="bg-BG" dirty="0" smtClean="0"/>
              <a:t>Алтернативна среда за разработка (</a:t>
            </a:r>
            <a:r>
              <a:rPr lang="en-US" dirty="0" smtClean="0"/>
              <a:t>online)</a:t>
            </a:r>
          </a:p>
          <a:p>
            <a:pPr lvl="1"/>
            <a:r>
              <a:rPr lang="en-US" dirty="0" smtClean="0"/>
              <a:t>C# </a:t>
            </a:r>
            <a:r>
              <a:rPr lang="en-US" dirty="0"/>
              <a:t>–</a:t>
            </a:r>
            <a:r>
              <a:rPr lang="en-US" dirty="0" smtClean="0"/>
              <a:t> .NET </a:t>
            </a:r>
            <a:r>
              <a:rPr lang="en-US" dirty="0"/>
              <a:t>Fiddle - </a:t>
            </a:r>
            <a:r>
              <a:rPr lang="en-US" dirty="0">
                <a:hlinkClick r:id="rId3"/>
              </a:rPr>
              <a:t>https://dotnetfiddle.net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Java </a:t>
            </a:r>
            <a:r>
              <a:rPr lang="en-US" dirty="0" smtClean="0"/>
              <a:t>–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://www.compilejava.net</a:t>
            </a:r>
            <a:r>
              <a:rPr lang="en-US" dirty="0" smtClean="0">
                <a:hlinkClick r:id="rId4"/>
              </a:rPr>
              <a:t>/</a:t>
            </a:r>
            <a:r>
              <a:rPr lang="bg-BG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JavaScript – </a:t>
            </a:r>
            <a:r>
              <a:rPr lang="bg-BG" dirty="0" smtClean="0"/>
              <a:t>може директно в конзолата на браузър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r>
              <a:rPr lang="bg-BG" dirty="0"/>
              <a:t> </a:t>
            </a:r>
            <a:r>
              <a:rPr lang="bg-BG" dirty="0" smtClean="0"/>
              <a:t>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[File]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[New]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[Project]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[Visual C#]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[Console Application]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3200400"/>
            <a:ext cx="6477000" cy="32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13" y="1151121"/>
            <a:ext cx="6781800" cy="5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2" y="1182497"/>
            <a:ext cx="7162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SoftUni");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935121"/>
            <a:ext cx="7709602" cy="45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3657600"/>
            <a:ext cx="812921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48" y="2616287"/>
            <a:ext cx="6249552" cy="39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22" y="457200"/>
            <a:ext cx="5765973" cy="3436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12" y="1286520"/>
            <a:ext cx="6324601" cy="3288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012" y="339725"/>
            <a:ext cx="4953000" cy="15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Какво означава</a:t>
            </a:r>
            <a:br>
              <a:rPr lang="bg-BG" dirty="0"/>
            </a:br>
            <a:r>
              <a:rPr lang="bg-BG" dirty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6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65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bg-BG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88815" y="1905000"/>
            <a:ext cx="11804822" cy="34567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dirty="0"/>
              <a:t>Да даваме</a:t>
            </a:r>
            <a:r>
              <a:rPr lang="en-US" sz="3600" dirty="0"/>
              <a:t>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sz="3600" dirty="0"/>
              <a:t> на компютъра – да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комуникираме</a:t>
            </a:r>
            <a:r>
              <a:rPr lang="bg-BG" sz="3600" dirty="0"/>
              <a:t>" </a:t>
            </a:r>
          </a:p>
          <a:p>
            <a:pPr lvl="1">
              <a:lnSpc>
                <a:spcPct val="100000"/>
              </a:lnSpc>
            </a:pPr>
            <a:r>
              <a:rPr lang="bg-BG" sz="3600" dirty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sz="3600" dirty="0"/>
              <a:t>В поредица, те образуват 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sz="3600" dirty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4412" y="2590800"/>
            <a:ext cx="7696200" cy="1110780"/>
          </a:xfrm>
        </p:spPr>
        <p:txBody>
          <a:bodyPr>
            <a:normAutofit/>
          </a:bodyPr>
          <a:lstStyle/>
          <a:p>
            <a:r>
              <a:rPr lang="bg-BG" sz="6600" dirty="0"/>
              <a:t>Как комуникираме?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6679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8989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>
                <a:solidFill>
                  <a:srgbClr val="FFFFFF"/>
                </a:solidFill>
              </a:rPr>
              <a:t>Добър ден!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dirty="0" err="1">
                <a:solidFill>
                  <a:srgbClr val="FFFFFF"/>
                </a:solidFill>
              </a:rPr>
              <a:t>Добрый</a:t>
            </a:r>
            <a:r>
              <a:rPr lang="bg-BG" sz="2800" dirty="0">
                <a:solidFill>
                  <a:srgbClr val="FFFFFF"/>
                </a:solidFill>
              </a:rPr>
              <a:t> </a:t>
            </a:r>
            <a:r>
              <a:rPr lang="bg-BG" sz="2800" dirty="0" err="1">
                <a:solidFill>
                  <a:srgbClr val="FFFFFF"/>
                </a:solidFill>
              </a:rPr>
              <a:t>день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deň</a:t>
            </a:r>
            <a:r>
              <a:rPr lang="en-US" sz="2800" dirty="0">
                <a:solidFill>
                  <a:srgbClr val="FFFFFF"/>
                </a:solidFill>
              </a:rPr>
              <a:t>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Dobrý</a:t>
            </a:r>
            <a:r>
              <a:rPr lang="en-US" sz="2800" dirty="0">
                <a:solidFill>
                  <a:srgbClr val="FFFFFF"/>
                </a:solidFill>
              </a:rPr>
              <a:t> den!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български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240536" y="4431957"/>
            <a:ext cx="125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руски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7680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словашки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чешки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85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(2)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291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84212" y="2316894"/>
            <a:ext cx="2057400" cy="781880"/>
          </a:xfrm>
          <a:prstGeom prst="wedgeRoundRectCallout">
            <a:avLst>
              <a:gd name="adj1" fmla="val -15294"/>
              <a:gd name="adj2" fmla="val 80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Guten</a:t>
            </a:r>
            <a:r>
              <a:rPr lang="en-US" sz="2800" dirty="0">
                <a:solidFill>
                  <a:srgbClr val="FFFFFF"/>
                </a:solidFill>
              </a:rPr>
              <a:t> Tag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7" y="2090471"/>
            <a:ext cx="2133598" cy="2341486"/>
          </a:xfrm>
          <a:prstGeom prst="rect">
            <a:avLst/>
          </a:prstGeom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 flipH="1">
            <a:off x="3207077" y="1176071"/>
            <a:ext cx="2438400" cy="781880"/>
          </a:xfrm>
          <a:prstGeom prst="wedgeRoundRectCallout">
            <a:avLst>
              <a:gd name="adj1" fmla="val 7034"/>
              <a:gd name="adj2" fmla="val 937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</a:t>
            </a:r>
            <a:r>
              <a:rPr lang="bg-BG" sz="28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19" name="Picture 18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0277" y="2090471"/>
            <a:ext cx="2133598" cy="2341486"/>
          </a:xfrm>
          <a:prstGeom prst="rect">
            <a:avLst/>
          </a:prstGeom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712277" y="1176071"/>
            <a:ext cx="1905000" cy="781880"/>
          </a:xfrm>
          <a:prstGeom prst="wedgeRoundRectCallout">
            <a:avLst>
              <a:gd name="adj1" fmla="val -30109"/>
              <a:gd name="adj2" fmla="val 90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59" y="3307494"/>
            <a:ext cx="2133598" cy="2341486"/>
          </a:xfrm>
          <a:prstGeom prst="rect">
            <a:avLst/>
          </a:prstGeom>
        </p:spPr>
      </p:pic>
      <p:sp>
        <p:nvSpPr>
          <p:cNvPr id="22" name="AutoShape 5"/>
          <p:cNvSpPr>
            <a:spLocks noChangeArrowheads="1"/>
          </p:cNvSpPr>
          <p:nvPr/>
        </p:nvSpPr>
        <p:spPr bwMode="auto">
          <a:xfrm flipH="1">
            <a:off x="8387089" y="2316894"/>
            <a:ext cx="1906588" cy="781880"/>
          </a:xfrm>
          <a:prstGeom prst="wedgeRoundRectCallout">
            <a:avLst>
              <a:gd name="adj1" fmla="val -30109"/>
              <a:gd name="adj2" fmla="val 80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God dag!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2703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немски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045277" y="4431957"/>
            <a:ext cx="1527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шведски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806142" y="4431957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норвежки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792301" y="5648980"/>
            <a:ext cx="189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датски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15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(3)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16478" y="5715000"/>
            <a:ext cx="709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C#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47213" y="5648980"/>
            <a:ext cx="102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PHP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266063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for($i = 0; $i &lt;= 10; $i++)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0596" y="14212"/>
            <a:ext cx="9577597" cy="1110780"/>
          </a:xfrm>
        </p:spPr>
        <p:txBody>
          <a:bodyPr/>
          <a:lstStyle/>
          <a:p>
            <a:r>
              <a:rPr lang="bg-BG" dirty="0"/>
              <a:t>Начин на комуникация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3414" y="3307494"/>
            <a:ext cx="2133598" cy="2341486"/>
          </a:xfrm>
          <a:prstGeom prst="rect">
            <a:avLst/>
          </a:prstGeom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8012" y="2037520"/>
            <a:ext cx="5410200" cy="781880"/>
          </a:xfrm>
          <a:prstGeom prst="wedgeRoundRectCallout">
            <a:avLst>
              <a:gd name="adj1" fmla="val -12893"/>
              <a:gd name="adj2" fmla="val 829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1" name="Picture 20" descr="http://softuni.bg" title="SoftUni Code Wiz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4" y="3307494"/>
            <a:ext cx="2133598" cy="23414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55812" y="5715000"/>
            <a:ext cx="789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18613" y="564619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JavaScript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6399212" y="2037520"/>
            <a:ext cx="5334000" cy="781880"/>
          </a:xfrm>
          <a:prstGeom prst="wedgeRoundRectCallout">
            <a:avLst>
              <a:gd name="adj1" fmla="val 15924"/>
              <a:gd name="adj2" fmla="val 87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n-NO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for(let i = 0; i &lt;= 10; i++)</a:t>
            </a:r>
            <a:endParaRPr lang="bg-BG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1336</Words>
  <Application>Microsoft Office PowerPoint</Application>
  <PresentationFormat>Custom</PresentationFormat>
  <Paragraphs>281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Wingdings</vt:lpstr>
      <vt:lpstr>Wingdings 2</vt:lpstr>
      <vt:lpstr>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Как комуникираме?</vt:lpstr>
      <vt:lpstr>Начин на комуникация</vt:lpstr>
      <vt:lpstr>Начин на комуникация (2)</vt:lpstr>
      <vt:lpstr>Начин на комуникация (3)</vt:lpstr>
      <vt:lpstr>Начин на комуникация (4)</vt:lpstr>
      <vt:lpstr>Програмиране</vt:lpstr>
      <vt:lpstr>Демонстрация на живо</vt:lpstr>
      <vt:lpstr>Примерна изпитна задача</vt:lpstr>
      <vt:lpstr>Примерна изпитна задача – решение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2017-06-30T16:15:38Z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